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5"/>
  </p:notesMasterIdLst>
  <p:sldIdLst>
    <p:sldId id="256" r:id="rId2"/>
    <p:sldId id="270" r:id="rId3"/>
    <p:sldId id="271" r:id="rId4"/>
    <p:sldId id="272" r:id="rId5"/>
    <p:sldId id="275" r:id="rId6"/>
    <p:sldId id="259" r:id="rId7"/>
    <p:sldId id="273" r:id="rId8"/>
    <p:sldId id="260" r:id="rId9"/>
    <p:sldId id="257" r:id="rId10"/>
    <p:sldId id="267" r:id="rId11"/>
    <p:sldId id="261" r:id="rId12"/>
    <p:sldId id="274" r:id="rId13"/>
    <p:sldId id="264" r:id="rId14"/>
    <p:sldId id="266" r:id="rId15"/>
    <p:sldId id="262" r:id="rId16"/>
    <p:sldId id="269" r:id="rId17"/>
    <p:sldId id="268" r:id="rId18"/>
    <p:sldId id="277" r:id="rId19"/>
    <p:sldId id="258" r:id="rId20"/>
    <p:sldId id="265" r:id="rId21"/>
    <p:sldId id="276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E9C2D-CD03-492C-8ED0-6CB3200878EF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1080D-3F31-4E58-8A4E-977A11D2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5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7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8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4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8AD0C-CAB0-4D01-95E0-7427D53771C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484EB-E999-4A23-970F-B1FA6D5E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3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r1@email.chop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mllin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lesson-2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#rstats-twitter-art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arameterized-report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kaggle.com/ronitf/heart-disease-uc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Markdown: Efficient Reporting Workflows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 Hanna, MS </a:t>
            </a:r>
          </a:p>
          <a:p>
            <a:r>
              <a:rPr lang="en-US" sz="1400" dirty="0"/>
              <a:t>(that one guy who’s constantly posting on Slack</a:t>
            </a:r>
            <a:r>
              <a:rPr lang="en-US" sz="1400" dirty="0" smtClean="0"/>
              <a:t>)</a:t>
            </a:r>
          </a:p>
          <a:p>
            <a:r>
              <a:rPr lang="en-US" dirty="0" smtClean="0">
                <a:hlinkClick r:id="rId3"/>
              </a:rPr>
              <a:t>hannar1@email.chop.edu</a:t>
            </a:r>
            <a:endParaRPr lang="en-US" dirty="0" smtClean="0"/>
          </a:p>
          <a:p>
            <a:r>
              <a:rPr lang="en-US" dirty="0" smtClean="0"/>
              <a:t>CHOP Critical Care Medicine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err="1" smtClean="0"/>
              <a:t>RProjects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6048375" cy="4351338"/>
          </a:xfrm>
        </p:spPr>
        <p:txBody>
          <a:bodyPr/>
          <a:lstStyle/>
          <a:p>
            <a:r>
              <a:rPr lang="en-US" dirty="0" smtClean="0"/>
              <a:t>R Projects come with many benefits:</a:t>
            </a:r>
          </a:p>
          <a:p>
            <a:pPr lvl="1"/>
            <a:r>
              <a:rPr lang="en-US" dirty="0" smtClean="0"/>
              <a:t>Remove need to declare working directories</a:t>
            </a:r>
          </a:p>
          <a:p>
            <a:pPr lvl="1"/>
            <a:r>
              <a:rPr lang="en-US" dirty="0" smtClean="0"/>
              <a:t>Relocate without worry</a:t>
            </a:r>
          </a:p>
          <a:p>
            <a:pPr lvl="1"/>
            <a:r>
              <a:rPr lang="en-US" dirty="0" smtClean="0"/>
              <a:t>Capitalize on file explorer view pane</a:t>
            </a:r>
          </a:p>
          <a:p>
            <a:pPr lvl="1"/>
            <a:r>
              <a:rPr lang="en-US" dirty="0" smtClean="0"/>
              <a:t>Load last saved displays and environments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Image result for project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11" y="2940482"/>
            <a:ext cx="4271189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err="1" smtClean="0"/>
              <a:t>RProjects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25" y="1785215"/>
            <a:ext cx="5095875" cy="4351338"/>
          </a:xfrm>
        </p:spPr>
        <p:txBody>
          <a:bodyPr/>
          <a:lstStyle/>
          <a:p>
            <a:r>
              <a:rPr lang="en-US" dirty="0" smtClean="0"/>
              <a:t>Opening Existing R Projects: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5391" r="93628" b="49035"/>
          <a:stretch/>
        </p:blipFill>
        <p:spPr>
          <a:xfrm>
            <a:off x="7069481" y="2245488"/>
            <a:ext cx="1788622" cy="343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259" t="16664" r="60880" b="57066"/>
          <a:stretch/>
        </p:blipFill>
        <p:spPr>
          <a:xfrm>
            <a:off x="9199900" y="2245488"/>
            <a:ext cx="2228460" cy="34307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85214"/>
            <a:ext cx="5095875" cy="4787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Creating New R Projects: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pic>
        <p:nvPicPr>
          <p:cNvPr id="8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64" y="2245488"/>
            <a:ext cx="3317589" cy="24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3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8056417" cy="4146897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is “a markdown?”</a:t>
            </a:r>
          </a:p>
          <a:p>
            <a:pPr lvl="1"/>
            <a:r>
              <a:rPr lang="en-US" sz="2800" dirty="0" smtClean="0"/>
              <a:t>A plain text formatted file</a:t>
            </a:r>
          </a:p>
          <a:p>
            <a:pPr lvl="1"/>
            <a:r>
              <a:rPr lang="en-US" sz="2800" dirty="0" smtClean="0"/>
              <a:t>Focus on readability and format conversion</a:t>
            </a:r>
          </a:p>
          <a:p>
            <a:r>
              <a:rPr lang="en-US" sz="3200" dirty="0" smtClean="0"/>
              <a:t>So what is R Markdown?</a:t>
            </a:r>
          </a:p>
          <a:p>
            <a:pPr lvl="1"/>
            <a:r>
              <a:rPr lang="en-US" sz="2800" dirty="0" smtClean="0"/>
              <a:t>Interactive r-based markdown file</a:t>
            </a:r>
          </a:p>
          <a:p>
            <a:pPr lvl="1"/>
            <a:r>
              <a:rPr lang="en-US" sz="2800" dirty="0" smtClean="0"/>
              <a:t>Ready-made with </a:t>
            </a:r>
            <a:r>
              <a:rPr lang="en-US" sz="2800" dirty="0" err="1" smtClean="0"/>
              <a:t>Rstudio</a:t>
            </a:r>
            <a:endParaRPr lang="en-US" sz="2800" dirty="0" smtClean="0"/>
          </a:p>
          <a:p>
            <a:pPr lvl="2"/>
            <a:r>
              <a:rPr lang="en-US" sz="2400" dirty="0" smtClean="0"/>
              <a:t>Also it’s own package</a:t>
            </a:r>
          </a:p>
          <a:p>
            <a:pPr lvl="1"/>
            <a:r>
              <a:rPr lang="en-US" sz="2800" dirty="0" smtClean="0"/>
              <a:t>Create interactive, reproducible outputs</a:t>
            </a:r>
          </a:p>
        </p:txBody>
      </p:sp>
      <p:pic>
        <p:nvPicPr>
          <p:cNvPr id="2050" name="Picture 2" descr="Image result for rmarkdown h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69" y="1537422"/>
            <a:ext cx="2349731" cy="27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R Markdown - 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954645"/>
            <a:ext cx="552934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“Yet Another Markup Language”</a:t>
            </a:r>
          </a:p>
          <a:p>
            <a:pPr lvl="1"/>
            <a:r>
              <a:rPr lang="en-US" dirty="0" smtClean="0">
                <a:hlinkClick r:id="rId3"/>
              </a:rPr>
              <a:t>http://www.yamllint.com/</a:t>
            </a:r>
            <a:endParaRPr lang="en-US" dirty="0" smtClean="0"/>
          </a:p>
          <a:p>
            <a:r>
              <a:rPr lang="en-US" dirty="0" smtClean="0"/>
              <a:t>Data serialization language with a focus on human readability</a:t>
            </a:r>
          </a:p>
          <a:p>
            <a:r>
              <a:rPr lang="en-US" dirty="0" smtClean="0"/>
              <a:t>Area to declare report elements, outputs, and parameters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170" name="Picture 2" descr="Image result for argumen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28" y="2366630"/>
            <a:ext cx="1490476" cy="14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75" y="1954645"/>
            <a:ext cx="48863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/>
              <a:t>R Markdown - 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954645"/>
            <a:ext cx="5471593" cy="4351338"/>
          </a:xfrm>
        </p:spPr>
        <p:txBody>
          <a:bodyPr/>
          <a:lstStyle/>
          <a:p>
            <a:r>
              <a:rPr lang="en-US" dirty="0" smtClean="0"/>
              <a:t>YAML is </a:t>
            </a:r>
            <a:r>
              <a:rPr lang="en-US" b="1" dirty="0" smtClean="0"/>
              <a:t>always</a:t>
            </a:r>
            <a:r>
              <a:rPr lang="en-US" dirty="0" smtClean="0"/>
              <a:t> at the very top of the markdown</a:t>
            </a:r>
          </a:p>
          <a:p>
            <a:pPr lvl="1"/>
            <a:r>
              <a:rPr lang="en-US" b="1" dirty="0" smtClean="0"/>
              <a:t>Always</a:t>
            </a:r>
            <a:r>
              <a:rPr lang="en-US" dirty="0" smtClean="0"/>
              <a:t> starts and ends with “</a:t>
            </a:r>
            <a:r>
              <a:rPr lang="en-US" dirty="0" smtClean="0">
                <a:solidFill>
                  <a:schemeClr val="accent1"/>
                </a:solidFill>
              </a:rPr>
              <a:t>---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can include R elements in your YAML</a:t>
            </a:r>
          </a:p>
          <a:p>
            <a:pPr lvl="1"/>
            <a:r>
              <a:rPr lang="en-US" dirty="0" smtClean="0"/>
              <a:t>Example: Enable all </a:t>
            </a:r>
            <a:r>
              <a:rPr lang="en-US" dirty="0" err="1" smtClean="0"/>
              <a:t>REDCap</a:t>
            </a:r>
            <a:r>
              <a:rPr lang="en-US" dirty="0" smtClean="0"/>
              <a:t> DAGs to be live choices on knitting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94" y="1954645"/>
            <a:ext cx="5664949" cy="29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R Markdown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5304905" cy="465157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/>
              <a:t>Free Standing </a:t>
            </a:r>
            <a:r>
              <a:rPr lang="en-US" b="1" u="sng" dirty="0"/>
              <a:t>T</a:t>
            </a:r>
            <a:r>
              <a:rPr lang="en-US" b="1" u="sng" dirty="0" smtClean="0"/>
              <a:t>ext</a:t>
            </a:r>
          </a:p>
          <a:p>
            <a:r>
              <a:rPr lang="en-US" dirty="0" smtClean="0">
                <a:hlinkClick r:id="rId3"/>
              </a:rPr>
              <a:t>R Markdown </a:t>
            </a:r>
            <a:r>
              <a:rPr lang="en-US" dirty="0">
                <a:hlinkClick r:id="rId3"/>
              </a:rPr>
              <a:t>Cheat </a:t>
            </a:r>
            <a:r>
              <a:rPr lang="en-US" dirty="0" smtClean="0">
                <a:hlinkClick r:id="rId3"/>
              </a:rPr>
              <a:t>Sheet</a:t>
            </a:r>
            <a:endParaRPr lang="en-US" dirty="0" smtClean="0"/>
          </a:p>
          <a:p>
            <a:r>
              <a:rPr lang="en-US" dirty="0" smtClean="0"/>
              <a:t>Control outputs, execute commands</a:t>
            </a:r>
          </a:p>
          <a:p>
            <a:pPr lvl="1"/>
            <a:r>
              <a:rPr lang="en-US" dirty="0" smtClean="0"/>
              <a:t>`r 2+2`</a:t>
            </a:r>
          </a:p>
          <a:p>
            <a:pPr lvl="1"/>
            <a:r>
              <a:rPr lang="en-US" dirty="0" smtClean="0"/>
              <a:t>**bold** = </a:t>
            </a:r>
            <a:r>
              <a:rPr lang="en-US" b="1" dirty="0" smtClean="0"/>
              <a:t>bold</a:t>
            </a:r>
          </a:p>
          <a:p>
            <a:pPr lvl="1"/>
            <a:r>
              <a:rPr lang="en-US" dirty="0" smtClean="0"/>
              <a:t>_italic_ = </a:t>
            </a:r>
            <a:r>
              <a:rPr lang="en-US" i="1" dirty="0" smtClean="0"/>
              <a:t>italic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3105" y="1954645"/>
            <a:ext cx="5210695" cy="46515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 smtClean="0"/>
              <a:t>Code Chunks</a:t>
            </a:r>
          </a:p>
          <a:p>
            <a:r>
              <a:rPr lang="en-US" dirty="0" smtClean="0"/>
              <a:t>Can be run individually</a:t>
            </a:r>
          </a:p>
          <a:p>
            <a:r>
              <a:rPr lang="en-US" dirty="0" smtClean="0"/>
              <a:t>Can use different languages (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Start with </a:t>
            </a:r>
            <a:r>
              <a:rPr lang="en-US" dirty="0" smtClean="0">
                <a:solidFill>
                  <a:schemeClr val="accent1"/>
                </a:solidFill>
              </a:rPr>
              <a:t>```{}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1"/>
                </a:solidFill>
              </a:rPr>
              <a:t>```</a:t>
            </a:r>
          </a:p>
          <a:p>
            <a:pPr lvl="1"/>
            <a:r>
              <a:rPr lang="en-US" dirty="0" smtClean="0"/>
              <a:t>Declare language</a:t>
            </a:r>
          </a:p>
          <a:p>
            <a:pPr lvl="1"/>
            <a:r>
              <a:rPr lang="en-US" dirty="0" smtClean="0"/>
              <a:t>Control outputs</a:t>
            </a:r>
          </a:p>
          <a:p>
            <a:pPr lvl="1"/>
            <a:r>
              <a:rPr lang="en-US" dirty="0" smtClean="0"/>
              <a:t>Specify outputs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05" y="5589129"/>
            <a:ext cx="3458095" cy="1017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61" y="5289010"/>
            <a:ext cx="5078384" cy="13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/>
              <a:t>R Markdown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954644"/>
            <a:ext cx="5055524" cy="48285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With GUI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893725" y="1954645"/>
            <a:ext cx="5764404" cy="48285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 smtClean="0"/>
              <a:t>With Command Line</a:t>
            </a:r>
          </a:p>
          <a:p>
            <a:pPr marL="0" indent="0">
              <a:buNone/>
            </a:pP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render_reports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&lt;-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Site</a:t>
            </a:r>
            <a:r>
              <a:rPr lang="en-US" sz="16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){</a:t>
            </a:r>
            <a:r>
              <a:rPr lang="en-US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rmarkdown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::render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input =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rmd_name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output_format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flex_dashboard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theme = </a:t>
            </a:r>
            <a:r>
              <a:rPr lang="en-US" sz="16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'cerulean'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orientation = </a:t>
            </a:r>
            <a:r>
              <a:rPr lang="en-US" sz="16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'columns'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vertical_layout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6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'fill'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output_file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html_name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output_dir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html_dir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params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parameters</a:t>
            </a: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6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invisible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TRUE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  <a:endParaRPr lang="en-US" sz="1600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purrr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::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pmap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pediresq.DAGs_unique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render_reports</a:t>
            </a:r>
            <a:r>
              <a:rPr lang="en-US" sz="16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" t="18621" r="94972" b="68445"/>
          <a:stretch/>
        </p:blipFill>
        <p:spPr>
          <a:xfrm>
            <a:off x="1757604" y="2691515"/>
            <a:ext cx="3554228" cy="3305579"/>
          </a:xfrm>
          <a:prstGeom prst="rect">
            <a:avLst/>
          </a:prstGeom>
        </p:spPr>
      </p:pic>
      <p:pic>
        <p:nvPicPr>
          <p:cNvPr id="3074" name="Picture 2" descr="Image result for purrr h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355" y="5750212"/>
            <a:ext cx="891774" cy="10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pic>
        <p:nvPicPr>
          <p:cNvPr id="2050" name="Picture 2" descr="https://d33wubrfki0l68.cloudfront.net/61d189fd9cdf955058415d3e1b28dd60e1bd7c9b/b739c/lesson-images/rmarkdown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1" y="1954645"/>
            <a:ext cx="10399278" cy="176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68661" y="6519446"/>
            <a:ext cx="4323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supplied by </a:t>
            </a:r>
            <a:r>
              <a:rPr lang="en-US" sz="1600" dirty="0" err="1" smtClean="0"/>
              <a:t>Rstudio</a:t>
            </a:r>
            <a:r>
              <a:rPr lang="en-US" sz="1600" dirty="0" smtClean="0"/>
              <a:t>. Learn More </a:t>
            </a:r>
            <a:r>
              <a:rPr lang="en-US" sz="1600" dirty="0" smtClean="0">
                <a:hlinkClick r:id="rId4"/>
              </a:rPr>
              <a:t>Here</a:t>
            </a:r>
            <a:endParaRPr lang="en-US" sz="1600" dirty="0"/>
          </a:p>
        </p:txBody>
      </p:sp>
      <p:sp>
        <p:nvSpPr>
          <p:cNvPr id="7" name="Up Arrow 6"/>
          <p:cNvSpPr/>
          <p:nvPr/>
        </p:nvSpPr>
        <p:spPr>
          <a:xfrm>
            <a:off x="1219200" y="3817945"/>
            <a:ext cx="47625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6836" y="4393982"/>
            <a:ext cx="111341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stuff you code</a:t>
            </a:r>
            <a:endParaRPr lang="en-US" dirty="0"/>
          </a:p>
        </p:txBody>
      </p:sp>
      <p:sp>
        <p:nvSpPr>
          <p:cNvPr id="10" name="Up Arrow 9"/>
          <p:cNvSpPr/>
          <p:nvPr/>
        </p:nvSpPr>
        <p:spPr>
          <a:xfrm>
            <a:off x="3276600" y="3817945"/>
            <a:ext cx="47625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14612" y="4393982"/>
            <a:ext cx="180022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Package to dynamically execute R code</a:t>
            </a:r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>
            <a:off x="5334000" y="3817945"/>
            <a:ext cx="47625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44221" y="4393982"/>
            <a:ext cx="145580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 with code and output</a:t>
            </a:r>
            <a:endParaRPr lang="en-US" dirty="0"/>
          </a:p>
        </p:txBody>
      </p:sp>
      <p:sp>
        <p:nvSpPr>
          <p:cNvPr id="14" name="Up Arrow 13"/>
          <p:cNvSpPr/>
          <p:nvPr/>
        </p:nvSpPr>
        <p:spPr>
          <a:xfrm>
            <a:off x="7392411" y="3817945"/>
            <a:ext cx="47625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46864" y="4393982"/>
            <a:ext cx="136734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swiss</a:t>
            </a:r>
            <a:r>
              <a:rPr lang="en-US" dirty="0" smtClean="0"/>
              <a:t> army knife converter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>
            <a:off x="9783186" y="3817945"/>
            <a:ext cx="47625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69822" y="4393982"/>
            <a:ext cx="19029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stuff you’re really proud 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7179" y="6519446"/>
            <a:ext cx="567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 to Allison Horst’s </a:t>
            </a:r>
            <a:r>
              <a:rPr lang="en-US" sz="1600" dirty="0" err="1" smtClean="0">
                <a:solidFill>
                  <a:schemeClr val="accent1"/>
                </a:solidFill>
              </a:rPr>
              <a:t>personifyr</a:t>
            </a:r>
            <a:r>
              <a:rPr lang="en-US" sz="1600" dirty="0" smtClean="0"/>
              <a:t> series Learn More </a:t>
            </a:r>
            <a:r>
              <a:rPr lang="en-US" sz="1600" dirty="0" smtClean="0">
                <a:hlinkClick r:id="rId3"/>
              </a:rPr>
              <a:t>Here</a:t>
            </a:r>
            <a:endParaRPr lang="en-US" sz="1600" dirty="0"/>
          </a:p>
        </p:txBody>
      </p:sp>
      <p:pic>
        <p:nvPicPr>
          <p:cNvPr id="4098" name="Picture 2" descr="https://raw.githubusercontent.com/allisonhorst/stats-illustrations/master/rstats-artwork/rmarkdown_wizard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9938" r="7649" b="10120"/>
          <a:stretch/>
        </p:blipFill>
        <p:spPr bwMode="auto">
          <a:xfrm>
            <a:off x="2085109" y="1567224"/>
            <a:ext cx="8021781" cy="49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8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Word Reference Doc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85344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 Markdown has 3 main output formats</a:t>
            </a:r>
          </a:p>
          <a:p>
            <a:pPr lvl="1"/>
            <a:r>
              <a:rPr lang="en-US" dirty="0" smtClean="0"/>
              <a:t>HTML (</a:t>
            </a:r>
            <a:r>
              <a:rPr lang="en-US" dirty="0" smtClean="0">
                <a:solidFill>
                  <a:srgbClr val="00B050"/>
                </a:solidFill>
              </a:rPr>
              <a:t>Yay these rock!)</a:t>
            </a:r>
          </a:p>
          <a:p>
            <a:pPr lvl="1"/>
            <a:r>
              <a:rPr lang="en-US" dirty="0" smtClean="0"/>
              <a:t>PDF (</a:t>
            </a:r>
            <a:r>
              <a:rPr lang="en-US" dirty="0" smtClean="0">
                <a:solidFill>
                  <a:schemeClr val="accent4"/>
                </a:solidFill>
              </a:rPr>
              <a:t>Ok I guess this is fine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MS Word (</a:t>
            </a:r>
            <a:r>
              <a:rPr lang="en-US" dirty="0" smtClean="0">
                <a:solidFill>
                  <a:srgbClr val="C00000"/>
                </a:solidFill>
              </a:rPr>
              <a:t>oh goodness please no</a:t>
            </a:r>
            <a:r>
              <a:rPr lang="en-US" dirty="0" smtClean="0"/>
              <a:t>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be working with Word…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reference doc is what will control World Styles</a:t>
            </a:r>
          </a:p>
          <a:p>
            <a:pPr lvl="1"/>
            <a:r>
              <a:rPr lang="en-US" dirty="0" smtClean="0"/>
              <a:t>Word Styles are declared in Word itself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49" y="1725252"/>
            <a:ext cx="1981200" cy="4810125"/>
          </a:xfrm>
          <a:prstGeom prst="rect">
            <a:avLst/>
          </a:prstGeom>
        </p:spPr>
      </p:pic>
      <p:pic>
        <p:nvPicPr>
          <p:cNvPr id="1026" name="Picture 2" descr="Image result for no god no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17" y="3516081"/>
            <a:ext cx="2469996" cy="20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0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626" y="5684417"/>
            <a:ext cx="6360015" cy="531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91" y="1954645"/>
            <a:ext cx="2136675" cy="1270188"/>
          </a:xfrm>
          <a:prstGeom prst="rect">
            <a:avLst/>
          </a:prstGeom>
        </p:spPr>
      </p:pic>
      <p:pic>
        <p:nvPicPr>
          <p:cNvPr id="12" name="Picture 11" descr="M:\Multicenter_NICU\NEAR4NEOS_Logo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92" y="2035917"/>
            <a:ext cx="1487188" cy="17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72" y="1954645"/>
            <a:ext cx="1481110" cy="131508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2" y="3071296"/>
            <a:ext cx="1915887" cy="671277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56" y="5470182"/>
            <a:ext cx="3486040" cy="1309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41" y="3900120"/>
            <a:ext cx="2219118" cy="15700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6087" y="3348099"/>
            <a:ext cx="1983579" cy="21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1039229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Similar to R functions: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user defined inputs </a:t>
            </a:r>
            <a:r>
              <a:rPr lang="en-US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){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Body </a:t>
            </a:r>
            <a:r>
              <a:rPr lang="en-US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→ Controlled Output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filter</a:t>
            </a:r>
            <a:r>
              <a:rPr lang="en-US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date </a:t>
            </a:r>
            <a:r>
              <a:rPr lang="en-US" dirty="0" smtClean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&gt;=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params</a:t>
            </a:r>
            <a:r>
              <a:rPr lang="en-US" dirty="0" err="1" smtClean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$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MinDate</a:t>
            </a:r>
            <a:r>
              <a:rPr lang="en-US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Controlled Output</a:t>
            </a:r>
            <a:endParaRPr lang="en-US" dirty="0" smtClean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/>
              <a:t>Inputs are user-defined on knit/render</a:t>
            </a:r>
          </a:p>
          <a:p>
            <a:r>
              <a:rPr lang="en-US" dirty="0" smtClean="0"/>
              <a:t>Go </a:t>
            </a:r>
            <a:r>
              <a:rPr lang="en-US" dirty="0"/>
              <a:t>to the </a:t>
            </a:r>
            <a:r>
              <a:rPr lang="en-US" dirty="0" smtClean="0">
                <a:hlinkClick r:id="rId3"/>
              </a:rPr>
              <a:t>bookdown chapter</a:t>
            </a:r>
            <a:r>
              <a:rPr lang="en-US" dirty="0" smtClean="0"/>
              <a:t> a lot!</a:t>
            </a:r>
          </a:p>
          <a:p>
            <a:endParaRPr lang="en-US" dirty="0" smtClean="0"/>
          </a:p>
        </p:txBody>
      </p:sp>
      <p:pic>
        <p:nvPicPr>
          <p:cNvPr id="5122" name="Picture 2" descr="Image result for knitting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78" y="3280208"/>
            <a:ext cx="2370513" cy="23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1309"/>
            <a:ext cx="4590109" cy="49521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 err="1">
                <a:solidFill>
                  <a:srgbClr val="FF0000"/>
                </a:solidFill>
              </a:rPr>
              <a:t>params</a:t>
            </a:r>
            <a:r>
              <a:rPr lang="en-US" sz="1200" b="1" dirty="0">
                <a:solidFill>
                  <a:srgbClr val="FF0000"/>
                </a:solidFill>
              </a:rPr>
              <a:t>:</a:t>
            </a:r>
            <a:r>
              <a:rPr lang="en-US" sz="1200" b="1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</a:t>
            </a:r>
            <a:r>
              <a:rPr lang="en-US" sz="1200" b="1" dirty="0" err="1">
                <a:solidFill>
                  <a:srgbClr val="FF0000"/>
                </a:solidFill>
              </a:rPr>
              <a:t>MinAge</a:t>
            </a:r>
            <a:r>
              <a:rPr lang="en-US" sz="1200" b="1" dirty="0">
                <a:solidFill>
                  <a:srgbClr val="FF0000"/>
                </a:solidFill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label: </a:t>
            </a:r>
            <a:r>
              <a:rPr lang="en-US" sz="1200" b="1" dirty="0">
                <a:solidFill>
                  <a:srgbClr val="00B050"/>
                </a:solidFill>
              </a:rPr>
              <a:t>"What is the youngest age to include in analysis?"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value: </a:t>
            </a:r>
            <a:r>
              <a:rPr lang="en-US" sz="1200" b="1" dirty="0"/>
              <a:t>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input: </a:t>
            </a:r>
            <a:r>
              <a:rPr lang="en-US" sz="1200" b="1" dirty="0"/>
              <a:t>slider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min: </a:t>
            </a:r>
            <a:r>
              <a:rPr lang="en-US" sz="1200" b="1" dirty="0"/>
              <a:t>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max: </a:t>
            </a:r>
            <a:r>
              <a:rPr lang="en-US" sz="1200" b="1" dirty="0"/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step: </a:t>
            </a:r>
            <a:r>
              <a:rPr lang="en-US" sz="1200" b="1" dirty="0"/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</a:rPr>
              <a:t>sep</a:t>
            </a:r>
            <a:r>
              <a:rPr lang="en-US" sz="1200" b="1" dirty="0">
                <a:solidFill>
                  <a:srgbClr val="FF0000"/>
                </a:solidFill>
              </a:rPr>
              <a:t>: </a:t>
            </a:r>
            <a:r>
              <a:rPr lang="en-US" sz="1200" b="1" dirty="0">
                <a:solidFill>
                  <a:srgbClr val="00B050"/>
                </a:solidFill>
              </a:rPr>
              <a:t>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</a:t>
            </a:r>
            <a:r>
              <a:rPr lang="en-US" sz="1200" b="1" dirty="0" err="1">
                <a:solidFill>
                  <a:srgbClr val="FF0000"/>
                </a:solidFill>
              </a:rPr>
              <a:t>MaxAge</a:t>
            </a:r>
            <a:r>
              <a:rPr lang="en-US" sz="1200" b="1" dirty="0">
                <a:solidFill>
                  <a:srgbClr val="FF0000"/>
                </a:solidFill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label: </a:t>
            </a:r>
            <a:r>
              <a:rPr lang="en-US" sz="1200" b="1" dirty="0">
                <a:solidFill>
                  <a:srgbClr val="00B050"/>
                </a:solidFill>
              </a:rPr>
              <a:t>"What is the oldest age to include in analysis?"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value: </a:t>
            </a:r>
            <a:r>
              <a:rPr lang="en-US" sz="1200" b="1" dirty="0"/>
              <a:t>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input: </a:t>
            </a:r>
            <a:r>
              <a:rPr lang="en-US" sz="1200" b="1" dirty="0"/>
              <a:t>slider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min: </a:t>
            </a:r>
            <a:r>
              <a:rPr lang="en-US" sz="1200" b="1" dirty="0"/>
              <a:t>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max: </a:t>
            </a:r>
            <a:r>
              <a:rPr lang="en-US" sz="1200" b="1" dirty="0"/>
              <a:t>100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step: </a:t>
            </a:r>
            <a:r>
              <a:rPr lang="en-US" sz="1200" b="1" dirty="0"/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 err="1">
                <a:solidFill>
                  <a:srgbClr val="FF0000"/>
                </a:solidFill>
              </a:rPr>
              <a:t>sep</a:t>
            </a:r>
            <a:r>
              <a:rPr lang="en-US" sz="1200" b="1" dirty="0">
                <a:solidFill>
                  <a:srgbClr val="FF0000"/>
                </a:solidFill>
              </a:rPr>
              <a:t>: </a:t>
            </a:r>
            <a:r>
              <a:rPr lang="en-US" sz="1200" b="1" dirty="0">
                <a:solidFill>
                  <a:srgbClr val="00B050"/>
                </a:solidFill>
              </a:rPr>
              <a:t>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</a:t>
            </a:r>
            <a:r>
              <a:rPr lang="en-US" sz="1200" b="1" dirty="0">
                <a:solidFill>
                  <a:srgbClr val="FF0000"/>
                </a:solidFill>
              </a:rPr>
              <a:t>Gender: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label: </a:t>
            </a:r>
            <a:r>
              <a:rPr lang="en-US" sz="1200" b="1" dirty="0">
                <a:solidFill>
                  <a:srgbClr val="00B050"/>
                </a:solidFill>
              </a:rPr>
              <a:t>"Please Select a Gender:"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value: </a:t>
            </a:r>
            <a:r>
              <a:rPr lang="en-US" sz="1200" b="1" dirty="0">
                <a:solidFill>
                  <a:srgbClr val="00B050"/>
                </a:solidFill>
              </a:rPr>
              <a:t>"M"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    </a:t>
            </a:r>
            <a:r>
              <a:rPr lang="en-US" sz="1200" b="1" dirty="0">
                <a:solidFill>
                  <a:srgbClr val="FF0000"/>
                </a:solidFill>
              </a:rPr>
              <a:t>input: </a:t>
            </a:r>
            <a:r>
              <a:rPr lang="en-US" sz="1200" b="1" dirty="0"/>
              <a:t>radio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</a:rPr>
              <a:t>    choices: </a:t>
            </a:r>
            <a:r>
              <a:rPr lang="en-US" sz="1200" b="1" dirty="0"/>
              <a:t>[</a:t>
            </a:r>
            <a:r>
              <a:rPr lang="en-US" sz="1200" b="1" dirty="0">
                <a:solidFill>
                  <a:srgbClr val="00B050"/>
                </a:solidFill>
              </a:rPr>
              <a:t>"M"</a:t>
            </a:r>
            <a:r>
              <a:rPr lang="en-US" sz="1200" b="1" dirty="0"/>
              <a:t>,</a:t>
            </a:r>
            <a:r>
              <a:rPr lang="en-US" sz="1200" b="1" dirty="0">
                <a:solidFill>
                  <a:srgbClr val="00B050"/>
                </a:solidFill>
              </a:rPr>
              <a:t> "F"]</a:t>
            </a:r>
            <a:endParaRPr lang="en-US" sz="1200" b="1" dirty="0" smtClean="0">
              <a:solidFill>
                <a:srgbClr val="00B050"/>
              </a:solidFill>
            </a:endParaRPr>
          </a:p>
        </p:txBody>
      </p:sp>
      <p:pic>
        <p:nvPicPr>
          <p:cNvPr id="7" name="Picture 2" descr="Image result for knitting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86" y="3175459"/>
            <a:ext cx="1463041" cy="14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172" y="2283430"/>
            <a:ext cx="3455694" cy="36544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491841" y="3906980"/>
            <a:ext cx="657252" cy="40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46174" y="3906980"/>
            <a:ext cx="657252" cy="407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58452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When to use Parameters: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report, different recipients</a:t>
            </a:r>
          </a:p>
          <a:p>
            <a:pPr lvl="1"/>
            <a:r>
              <a:rPr lang="en-US" dirty="0"/>
              <a:t>Same report, different date scopes</a:t>
            </a:r>
          </a:p>
          <a:p>
            <a:pPr lvl="1"/>
            <a:r>
              <a:rPr lang="en-US" dirty="0"/>
              <a:t>Varying plot needs</a:t>
            </a:r>
          </a:p>
          <a:p>
            <a:pPr lvl="1"/>
            <a:r>
              <a:rPr lang="en-US" dirty="0"/>
              <a:t>Periodic datasets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Note: Parameters can’t be run in standalone code chunks</a:t>
            </a:r>
          </a:p>
          <a:p>
            <a:pPr lvl="1"/>
            <a:r>
              <a:rPr lang="en-US" dirty="0" smtClean="0"/>
              <a:t>Develop Accordingly!</a:t>
            </a:r>
            <a:endParaRPr lang="en-US" dirty="0"/>
          </a:p>
        </p:txBody>
      </p:sp>
      <p:pic>
        <p:nvPicPr>
          <p:cNvPr id="6146" name="Picture 2" descr="Image result for caution 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98" y="4484202"/>
            <a:ext cx="938260" cy="7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314018" y="1665501"/>
            <a:ext cx="4039782" cy="4735299"/>
            <a:chOff x="6790429" y="842541"/>
            <a:chExt cx="4915727" cy="5762053"/>
          </a:xfrm>
        </p:grpSpPr>
        <p:pic>
          <p:nvPicPr>
            <p:cNvPr id="6156" name="Picture 12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9" t="7207" r="11671" b="14442"/>
            <a:stretch/>
          </p:blipFill>
          <p:spPr bwMode="auto">
            <a:xfrm>
              <a:off x="7345024" y="1656034"/>
              <a:ext cx="3734900" cy="413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075" y="1929152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819" y="842541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2847" y="1929729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2847" y="4723431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429" y="4723430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819" y="5811285"/>
              <a:ext cx="793309" cy="79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61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97" y="1954645"/>
            <a:ext cx="5847104" cy="3889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 b="6530"/>
          <a:stretch/>
        </p:blipFill>
        <p:spPr>
          <a:xfrm>
            <a:off x="838199" y="1957973"/>
            <a:ext cx="3965137" cy="38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71" y="2752394"/>
            <a:ext cx="626764" cy="6483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71" y="3707723"/>
            <a:ext cx="626764" cy="648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70" y="4558505"/>
            <a:ext cx="626764" cy="6483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69" y="5509041"/>
            <a:ext cx="626764" cy="648377"/>
          </a:xfrm>
          <a:prstGeom prst="rect">
            <a:avLst/>
          </a:prstGeom>
        </p:spPr>
      </p:pic>
      <p:pic>
        <p:nvPicPr>
          <p:cNvPr id="5124" name="Picture 4" descr="Image result for stopwatch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4"/>
          <a:stretch/>
        </p:blipFill>
        <p:spPr bwMode="auto">
          <a:xfrm>
            <a:off x="5040807" y="3800958"/>
            <a:ext cx="1677724" cy="16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 rot="1961660">
            <a:off x="3599826" y="3198331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638340" flipV="1">
            <a:off x="3599826" y="5541610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67449" y="3939416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3672539" y="4748383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6903654" y="4521884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714" y="4073893"/>
            <a:ext cx="1123854" cy="1145467"/>
          </a:xfrm>
          <a:prstGeom prst="rect">
            <a:avLst/>
          </a:prstGeom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041" y="4123112"/>
            <a:ext cx="984016" cy="9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9474556" y="4490378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Image result for databas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58" y="3584421"/>
            <a:ext cx="1413445" cy="14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ight Arrow 35"/>
          <p:cNvSpPr/>
          <p:nvPr/>
        </p:nvSpPr>
        <p:spPr>
          <a:xfrm rot="19638340" flipV="1">
            <a:off x="1754562" y="3198330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961660">
            <a:off x="1754562" y="5541609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822185" y="3939415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1827275" y="4748382"/>
            <a:ext cx="987497" cy="24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991" y="2931763"/>
            <a:ext cx="1849048" cy="18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atabas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30" y="3110596"/>
            <a:ext cx="1413445" cy="14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38"/>
          <p:cNvSpPr/>
          <p:nvPr/>
        </p:nvSpPr>
        <p:spPr>
          <a:xfrm>
            <a:off x="3190562" y="3649288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rstudio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42" y="2990947"/>
            <a:ext cx="173068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6928211" y="3608561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as seen on t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284" y="5479030"/>
            <a:ext cx="1378527" cy="10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2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7170" name="Picture 2" descr="Image result for rstudi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54" y="1954645"/>
            <a:ext cx="1730682" cy="1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s seen on tv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284" y="5479030"/>
            <a:ext cx="1378527" cy="10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8586807">
            <a:off x="3132373" y="3591098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192312">
            <a:off x="3745158" y="4139508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4610498" y="4417395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3186807">
            <a:off x="5666338" y="4105214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792312">
            <a:off x="6296330" y="3476569"/>
            <a:ext cx="1652593" cy="41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spital Fre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490" y="3824209"/>
            <a:ext cx="1108624" cy="11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spital Fre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73" y="5005303"/>
            <a:ext cx="1108624" cy="11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spital Fre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82" y="5633261"/>
            <a:ext cx="1108624" cy="11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spital Fre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046" y="5168755"/>
            <a:ext cx="1108624" cy="11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spital Fre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17" y="3824209"/>
            <a:ext cx="1108624" cy="110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826" y="1729047"/>
            <a:ext cx="5196840" cy="832427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826" y="2561474"/>
            <a:ext cx="5196840" cy="340706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Statistical Programming Language</a:t>
            </a:r>
            <a:endParaRPr lang="en-US" dirty="0"/>
          </a:p>
          <a:p>
            <a:r>
              <a:rPr lang="en-US" dirty="0" smtClean="0"/>
              <a:t>Made by statisticians for statisticians</a:t>
            </a:r>
          </a:p>
          <a:p>
            <a:pPr lvl="1"/>
            <a:r>
              <a:rPr lang="en-US" dirty="0" smtClean="0"/>
              <a:t>But also capable of much more!</a:t>
            </a:r>
          </a:p>
          <a:p>
            <a:r>
              <a:rPr lang="en-US" dirty="0" smtClean="0"/>
              <a:t>Open source (free) with a focus on data science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51666" y="1729047"/>
            <a:ext cx="5196840" cy="8324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else do I need?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51666" y="2561474"/>
            <a:ext cx="5196840" cy="3407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Packages:</a:t>
            </a:r>
          </a:p>
          <a:p>
            <a:pPr lvl="1"/>
            <a:r>
              <a:rPr lang="en-US" dirty="0" smtClean="0"/>
              <a:t>ggplot2()</a:t>
            </a:r>
          </a:p>
          <a:p>
            <a:pPr lvl="1"/>
            <a:r>
              <a:rPr lang="en-US" dirty="0" err="1" smtClean="0"/>
              <a:t>dplyr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Privately owned company</a:t>
            </a:r>
          </a:p>
          <a:p>
            <a:pPr lvl="1"/>
            <a:r>
              <a:rPr lang="en-US" b="1" u="sng" dirty="0" smtClean="0"/>
              <a:t>I</a:t>
            </a:r>
            <a:r>
              <a:rPr lang="en-US" dirty="0" smtClean="0"/>
              <a:t>ntegrated </a:t>
            </a:r>
            <a:r>
              <a:rPr lang="en-US" b="1" u="sng" dirty="0" smtClean="0"/>
              <a:t>D</a:t>
            </a:r>
            <a:r>
              <a:rPr lang="en-US" dirty="0" smtClean="0"/>
              <a:t>evelopment </a:t>
            </a:r>
            <a:r>
              <a:rPr lang="en-US" b="1" u="sng" dirty="0" smtClean="0"/>
              <a:t>E</a:t>
            </a:r>
            <a:r>
              <a:rPr lang="en-US" dirty="0" smtClean="0"/>
              <a:t>nvironment of choice for R</a:t>
            </a:r>
          </a:p>
          <a:p>
            <a:pPr lvl="1"/>
            <a:r>
              <a:rPr lang="en-US" dirty="0" smtClean="0"/>
              <a:t>Free (for the most part)</a:t>
            </a:r>
          </a:p>
        </p:txBody>
      </p:sp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94" y="2943283"/>
            <a:ext cx="842669" cy="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plyr h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63" y="2943283"/>
            <a:ext cx="727086" cy="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Anything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6526876" cy="4351338"/>
          </a:xfrm>
        </p:spPr>
        <p:txBody>
          <a:bodyPr/>
          <a:lstStyle/>
          <a:p>
            <a:r>
              <a:rPr lang="en-US" dirty="0" smtClean="0"/>
              <a:t>An incessant loathing of Excel</a:t>
            </a:r>
          </a:p>
          <a:p>
            <a:r>
              <a:rPr lang="en-US" dirty="0" smtClean="0"/>
              <a:t>A desire to learn</a:t>
            </a:r>
          </a:p>
        </p:txBody>
      </p:sp>
      <p:pic>
        <p:nvPicPr>
          <p:cNvPr id="3074" name="Picture 2" descr="Image result for angr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1393"/>
            <a:ext cx="556894" cy="5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73" y="2451390"/>
            <a:ext cx="556895" cy="55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omputer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44" y="3770598"/>
            <a:ext cx="4087455" cy="23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earning gif simpson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9" y="3791757"/>
            <a:ext cx="2334722" cy="23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Project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CHOP R User </a:t>
            </a:r>
            <a:r>
              <a:rPr lang="en-US" sz="3200" dirty="0" err="1" smtClean="0"/>
              <a:t>Group.Rproj</a:t>
            </a:r>
            <a:endParaRPr lang="en-US" sz="3200" dirty="0" smtClean="0"/>
          </a:p>
          <a:p>
            <a:pPr lvl="1"/>
            <a:r>
              <a:rPr lang="en-US" dirty="0" smtClean="0"/>
              <a:t>.</a:t>
            </a:r>
            <a:r>
              <a:rPr lang="en-US" dirty="0" err="1"/>
              <a:t>Rproj</a:t>
            </a:r>
            <a:r>
              <a:rPr lang="en-US" dirty="0"/>
              <a:t> file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/>
              <a:t>Rhistory</a:t>
            </a:r>
            <a:r>
              <a:rPr lang="en-US" dirty="0"/>
              <a:t> for command history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Rdata</a:t>
            </a:r>
            <a:r>
              <a:rPr lang="en-US" dirty="0"/>
              <a:t> for </a:t>
            </a:r>
            <a:r>
              <a:rPr lang="en-US" dirty="0" smtClean="0"/>
              <a:t>object and workspace </a:t>
            </a:r>
            <a:r>
              <a:rPr lang="en-US" dirty="0"/>
              <a:t>storage</a:t>
            </a:r>
            <a:endParaRPr lang="en-US" sz="2800" dirty="0" smtClean="0"/>
          </a:p>
          <a:p>
            <a:r>
              <a:rPr lang="en-US" sz="3200" dirty="0" smtClean="0"/>
              <a:t>CHOP R User </a:t>
            </a:r>
            <a:r>
              <a:rPr lang="en-US" sz="3200" dirty="0" err="1" smtClean="0"/>
              <a:t>Group.rmd</a:t>
            </a:r>
            <a:endParaRPr lang="en-US" sz="3200" dirty="0" smtClean="0"/>
          </a:p>
          <a:p>
            <a:r>
              <a:rPr lang="en-US" sz="3200" dirty="0" smtClean="0"/>
              <a:t>reference.docx</a:t>
            </a:r>
          </a:p>
          <a:p>
            <a:r>
              <a:rPr lang="en-US" sz="3200" dirty="0" smtClean="0"/>
              <a:t>heart.csv</a:t>
            </a:r>
          </a:p>
        </p:txBody>
      </p:sp>
      <p:pic>
        <p:nvPicPr>
          <p:cNvPr id="2052" name="Picture 4" descr="Image result for bluepri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7" y="1954645"/>
            <a:ext cx="3878653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6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082"/>
            <a:ext cx="10515600" cy="1325563"/>
          </a:xfrm>
          <a:noFill/>
        </p:spPr>
        <p:txBody>
          <a:bodyPr/>
          <a:lstStyle/>
          <a:p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4645"/>
            <a:ext cx="10515600" cy="4351338"/>
          </a:xfrm>
        </p:spPr>
        <p:txBody>
          <a:bodyPr/>
          <a:lstStyle/>
          <a:p>
            <a:r>
              <a:rPr lang="en-US" dirty="0" smtClean="0"/>
              <a:t>Online community platform for data scientists owned by Google</a:t>
            </a:r>
          </a:p>
          <a:p>
            <a:r>
              <a:rPr lang="en-US" dirty="0" smtClean="0"/>
              <a:t>Offers public data sets for competitions and exploration</a:t>
            </a:r>
          </a:p>
          <a:p>
            <a:r>
              <a:rPr lang="en-US" dirty="0" smtClean="0"/>
              <a:t>We will be exploring the `</a:t>
            </a:r>
            <a:r>
              <a:rPr lang="en-US" dirty="0" smtClean="0">
                <a:solidFill>
                  <a:srgbClr val="00B050"/>
                </a:solidFill>
              </a:rPr>
              <a:t>heart.csv</a:t>
            </a:r>
            <a:r>
              <a:rPr lang="en-US" dirty="0" smtClean="0"/>
              <a:t>`</a:t>
            </a:r>
          </a:p>
          <a:p>
            <a:pPr lvl="1"/>
            <a:r>
              <a:rPr lang="en-US" dirty="0"/>
              <a:t>14 attributes from </a:t>
            </a:r>
            <a:r>
              <a:rPr lang="en-US" dirty="0">
                <a:hlinkClick r:id="rId3"/>
              </a:rPr>
              <a:t>UCI Machine Learning Repository </a:t>
            </a:r>
            <a:endParaRPr lang="en-US" dirty="0"/>
          </a:p>
          <a:p>
            <a:pPr lvl="1"/>
            <a:r>
              <a:rPr lang="en-US" dirty="0"/>
              <a:t>303 patients</a:t>
            </a:r>
          </a:p>
          <a:p>
            <a:endParaRPr lang="en-US" dirty="0" smtClean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441" y="4437885"/>
            <a:ext cx="7303117" cy="19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699</Words>
  <Application>Microsoft Office PowerPoint</Application>
  <PresentationFormat>Widescreen</PresentationFormat>
  <Paragraphs>162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Office Theme</vt:lpstr>
      <vt:lpstr>R Markdown: Efficient Reporting Workflows</vt:lpstr>
      <vt:lpstr>Background</vt:lpstr>
      <vt:lpstr>Background</vt:lpstr>
      <vt:lpstr>Background</vt:lpstr>
      <vt:lpstr>Background</vt:lpstr>
      <vt:lpstr>What is R?</vt:lpstr>
      <vt:lpstr>Anything Else?</vt:lpstr>
      <vt:lpstr>Project Materials</vt:lpstr>
      <vt:lpstr>Kaggle</vt:lpstr>
      <vt:lpstr>RProjects</vt:lpstr>
      <vt:lpstr>RProjects</vt:lpstr>
      <vt:lpstr>R Markdown</vt:lpstr>
      <vt:lpstr>R Markdown - YAML</vt:lpstr>
      <vt:lpstr>R Markdown - YAML</vt:lpstr>
      <vt:lpstr>R Markdown Body</vt:lpstr>
      <vt:lpstr>R Markdown Execution</vt:lpstr>
      <vt:lpstr>R Markdown</vt:lpstr>
      <vt:lpstr>R Markdown</vt:lpstr>
      <vt:lpstr>Word Reference Doc </vt:lpstr>
      <vt:lpstr>Parameters</vt:lpstr>
      <vt:lpstr>Parameters</vt:lpstr>
      <vt:lpstr>Parameters</vt:lpstr>
      <vt:lpstr>Thank you!</vt:lpstr>
    </vt:vector>
  </TitlesOfParts>
  <Company>The Children's Hospital of Philadelphia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Rmarkdown: Efficient Reporting Workflows</dc:title>
  <dc:creator>Hanna, Richard S</dc:creator>
  <cp:lastModifiedBy>Hanna, Richard S</cp:lastModifiedBy>
  <cp:revision>52</cp:revision>
  <dcterms:created xsi:type="dcterms:W3CDTF">2019-06-14T13:47:16Z</dcterms:created>
  <dcterms:modified xsi:type="dcterms:W3CDTF">2019-07-01T20:01:39Z</dcterms:modified>
</cp:coreProperties>
</file>